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7B4425"/>
    <a:srgbClr val="AEAEAC"/>
    <a:srgbClr val="848C96"/>
    <a:srgbClr val="597428"/>
    <a:srgbClr val="07223F"/>
    <a:srgbClr val="D0C9B9"/>
    <a:srgbClr val="C6BEAB"/>
    <a:srgbClr val="9D958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040D4-E6BB-BD3E-4E08-AEB5AFD4B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AA2D57-C416-BFF9-2BF2-0CFD9048A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BB2D24-A521-347C-7EAA-A98B3434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1DC823-D0E1-A9AC-7AD1-A7119579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06E39B-508B-D446-84CF-57BD2374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91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18605-17C0-DA3C-EA31-84C267161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26A71A2-3D0D-ABE7-DFEC-E5F3BE368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D26602-C1DA-4750-518E-7A95CC46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2440C4-07DD-8500-1287-A6EF25B0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0AF3EE-76F7-EB18-45CD-48A606FD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978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F109071-F0DF-9594-6437-E76FE308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EA2189C-24F5-7BFF-22A7-1AA111DF0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86DBD6-F0CA-D844-A2A1-6F014E85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CCBD8E-0569-E147-5375-C1BA56AF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5CBB7A-7716-74B1-6E75-3F50F3B2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97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97E9C-A45B-AE9A-79A4-2A60C7CC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A52410-FF64-C56F-CB6D-544370434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7E1A0F-92A0-F877-10A0-8538ABEB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32E877-3247-20C5-8FAA-6B9D4769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890D42-AF71-8C9E-7F09-7962FB9B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39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28492-6057-020D-D1EF-D219E4A0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102856-FCE8-4C4C-23C9-B8882D6DC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7BA812-5B13-749A-6AE7-19EDFEBAF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576F8B-B0D5-6708-A7A2-AD3748C0D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55DDBD-257E-61EB-95B7-C991174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38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8A6EC5-6A7E-4698-DC4D-5F16F13A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7B249A-F9ED-5FE8-1E61-1F5B2B890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F93D6B-BC5E-7D2C-72B0-C2FAAD3E3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B40E86-A3C0-9348-EF6F-59F8A0C3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D12ED0B-609F-076E-2585-122D2B0E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CEF7F7-2E23-EA16-C768-E5472E71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227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D7F05-1D56-89EB-4C6A-FFB573E4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0E5220-A7C8-AF3C-7863-B0EAD1AEB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41D940-AE9C-6D99-3A7E-F73CB8B3F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6CF21A-4FD6-CC05-8580-29B2B8541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1AF2D9-970A-8C77-CC09-0667C3406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16FB5DA-58C4-4905-A0B2-FBBC1CEED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2E408B3-6C11-AC53-A7C7-DD99FED87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81F69F3-00DB-C2E9-24EB-3937E3CB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41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C0CCC6-893E-B968-6F36-D69CC582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8EE75CF-4345-E049-199E-E2933DAA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95565A-E8A9-BE50-88F6-EDFA52C7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91D021-0467-BF88-FFA8-0CAE700A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58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5891757-AE55-34BB-399F-EDF32E79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15FB32-A00E-3F9A-FF64-59E6C1E2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86582B-AB5F-43CE-B9DC-97C0C220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75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B37E6-1AB0-E590-DC52-2B79E0B0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BF5999-B7A5-280B-8F39-3DB01C51D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8DA0764-E52D-4CC8-3341-8A2784DF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D75D48-6461-C9C2-DFCC-63248389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BC31EE-FDC4-6D23-77E7-13EFC5AF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D4FEC1-2713-E2F0-D1EE-C7FE63BE3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24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EA47C9-7127-4E9B-58E3-F28669FAA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8896B8-5E2B-277C-B685-6CEBDE087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8FD593-99DE-482B-115B-8EFCDAC9B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3A0842-A300-FD20-A0EB-491D9AFB5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625BCC-21E4-68A0-B3E7-91D3120C4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71334F-259A-F20D-A71F-9A0C50BF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38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9353739-00A7-76E3-0B71-BB7C2C4B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4092CD-5682-B19C-A502-8C566001F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D7804E-EA57-CA51-04BB-BC92F746A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84ABB-BD9A-42E2-A110-2369271A13F1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6FA76E-E357-FA00-0753-A9706C7E8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03F878-BF40-B03D-3C5A-FACFD8483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95D73-020D-4AD1-8A09-66C0C5BB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53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exteriér, obloha, tráva, voda&#10;&#10;Popis byl vytvořen automaticky">
            <a:extLst>
              <a:ext uri="{FF2B5EF4-FFF2-40B4-BE49-F238E27FC236}">
                <a16:creationId xmlns:a16="http://schemas.microsoft.com/office/drawing/2014/main" id="{CA1223AB-42E9-8A5F-89AD-03B88587B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1" r="11390" b="11793"/>
          <a:stretch/>
        </p:blipFill>
        <p:spPr>
          <a:xfrm>
            <a:off x="21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A5F0F9-ECD8-109D-02E8-951300807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198" y="266834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STÁŽ IRSKO - MALLOW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685BD8E-63D0-80FF-E166-A00F8F59B79B}"/>
              </a:ext>
            </a:extLst>
          </p:cNvPr>
          <p:cNvSpPr txBox="1"/>
          <p:nvPr/>
        </p:nvSpPr>
        <p:spPr>
          <a:xfrm>
            <a:off x="330197" y="1331160"/>
            <a:ext cx="6089073" cy="124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Karolína Veselá</a:t>
            </a:r>
            <a:endParaRPr lang="cs-CZ" sz="2000" b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M3.A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</a:rPr>
              <a:t>Číslo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</a:rPr>
              <a:t>projektu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: 2021-1-CZ01-KA121-VET-000010087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3A70BBF-C02E-0F12-B0D0-6A28CFD024C0}"/>
              </a:ext>
            </a:extLst>
          </p:cNvPr>
          <p:cNvSpPr txBox="1"/>
          <p:nvPr/>
        </p:nvSpPr>
        <p:spPr>
          <a:xfrm>
            <a:off x="9536786" y="66779"/>
            <a:ext cx="261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BFBFBF"/>
                </a:solidFill>
              </a:rPr>
              <a:t>21.5. 2022 – 10.6. 2022</a:t>
            </a:r>
          </a:p>
        </p:txBody>
      </p:sp>
    </p:spTree>
    <p:extLst>
      <p:ext uri="{BB962C8B-B14F-4D97-AF65-F5344CB8AC3E}">
        <p14:creationId xmlns:p14="http://schemas.microsoft.com/office/powerpoint/2010/main" val="1891485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interiér, zeď, postel, patro&#10;&#10;Popis byl vytvořen automaticky">
            <a:extLst>
              <a:ext uri="{FF2B5EF4-FFF2-40B4-BE49-F238E27FC236}">
                <a16:creationId xmlns:a16="http://schemas.microsoft.com/office/drawing/2014/main" id="{26FA5A0A-CAAF-C47C-E913-1E6A3AC6D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/>
          <a:stretch/>
        </p:blipFill>
        <p:spPr>
          <a:xfrm>
            <a:off x="7864476" y="3371850"/>
            <a:ext cx="1570038" cy="2201863"/>
          </a:xfrm>
          <a:prstGeom prst="rect">
            <a:avLst/>
          </a:prstGeom>
        </p:spPr>
      </p:pic>
      <p:pic>
        <p:nvPicPr>
          <p:cNvPr id="9" name="Obrázek 8" descr="Obsah obrázku exteriér, sníh, obloha, příroda&#10;&#10;Popis byl vytvořen automaticky">
            <a:extLst>
              <a:ext uri="{FF2B5EF4-FFF2-40B4-BE49-F238E27FC236}">
                <a16:creationId xmlns:a16="http://schemas.microsoft.com/office/drawing/2014/main" id="{287986F1-54A1-AF85-DF6E-1C7039B12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4"/>
          <a:stretch/>
        </p:blipFill>
        <p:spPr>
          <a:xfrm>
            <a:off x="9528229" y="3371850"/>
            <a:ext cx="1542997" cy="2201863"/>
          </a:xfrm>
          <a:prstGeom prst="rect">
            <a:avLst/>
          </a:prstGeom>
        </p:spPr>
      </p:pic>
      <p:pic>
        <p:nvPicPr>
          <p:cNvPr id="13" name="Obrázek 12" descr="Obsah obrázku budova, exteriér&#10;&#10;Popis byl vytvořen automaticky">
            <a:extLst>
              <a:ext uri="{FF2B5EF4-FFF2-40B4-BE49-F238E27FC236}">
                <a16:creationId xmlns:a16="http://schemas.microsoft.com/office/drawing/2014/main" id="{8F5D1FE7-125A-7ABB-052C-94391D733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75" y="1189038"/>
            <a:ext cx="1570038" cy="2114550"/>
          </a:xfrm>
          <a:prstGeom prst="rect">
            <a:avLst/>
          </a:prstGeom>
        </p:spPr>
      </p:pic>
      <p:pic>
        <p:nvPicPr>
          <p:cNvPr id="15" name="Obrázek 14" descr="Obsah obrázku strom, exteriér, oblast&#10;&#10;Popis byl vytvořen automaticky">
            <a:extLst>
              <a:ext uri="{FF2B5EF4-FFF2-40B4-BE49-F238E27FC236}">
                <a16:creationId xmlns:a16="http://schemas.microsoft.com/office/drawing/2014/main" id="{AE8A5B7D-9636-42F7-4138-B569D5699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75" y="1189038"/>
            <a:ext cx="1570038" cy="2114550"/>
          </a:xfrm>
          <a:prstGeom prst="rect">
            <a:avLst/>
          </a:prstGeom>
        </p:spPr>
      </p:pic>
      <p:pic>
        <p:nvPicPr>
          <p:cNvPr id="17" name="Obrázek 16" descr="Obsah obrázku stůl, talíř, jídlo, snídaně&#10;&#10;Popis byl vytvořen automaticky">
            <a:extLst>
              <a:ext uri="{FF2B5EF4-FFF2-40B4-BE49-F238E27FC236}">
                <a16:creationId xmlns:a16="http://schemas.microsoft.com/office/drawing/2014/main" id="{8D715A3C-AF71-6D56-00FA-F4F55AE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88" y="1189038"/>
            <a:ext cx="1570038" cy="2114550"/>
          </a:xfrm>
          <a:prstGeom prst="rect">
            <a:avLst/>
          </a:prstGeom>
        </p:spPr>
      </p:pic>
      <p:pic>
        <p:nvPicPr>
          <p:cNvPr id="19" name="Obrázek 18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8CCA4C57-87BB-455D-D627-9E03AB45D7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" b="3814"/>
          <a:stretch/>
        </p:blipFill>
        <p:spPr>
          <a:xfrm>
            <a:off x="6226176" y="3371850"/>
            <a:ext cx="1570038" cy="2201863"/>
          </a:xfrm>
          <a:prstGeom prst="rect">
            <a:avLst/>
          </a:prstGeom>
        </p:spPr>
      </p:pic>
      <p:pic>
        <p:nvPicPr>
          <p:cNvPr id="25" name="Obrázek 24" descr="Obsah obrázku exteriér, obloha, osoba, lidé&#10;&#10;Popis byl vytvořen automaticky">
            <a:extLst>
              <a:ext uri="{FF2B5EF4-FFF2-40B4-BE49-F238E27FC236}">
                <a16:creationId xmlns:a16="http://schemas.microsoft.com/office/drawing/2014/main" id="{B8AD1BF9-5D7E-124A-CB14-0E03CC0659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2" y="1675548"/>
            <a:ext cx="4934763" cy="3671789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AE651E2F-C9B5-A63A-6E7A-2FD93845002D}"/>
              </a:ext>
            </a:extLst>
          </p:cNvPr>
          <p:cNvSpPr txBox="1"/>
          <p:nvPr/>
        </p:nvSpPr>
        <p:spPr>
          <a:xfrm>
            <a:off x="2002410" y="5713036"/>
            <a:ext cx="8187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DĚKUJI ZA PŘÍLEŽITOST A NOVÉ ZKUŠENOSTI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10D8C15-6AE8-7BB2-C67B-1A8B86CBBF31}"/>
              </a:ext>
            </a:extLst>
          </p:cNvPr>
          <p:cNvSpPr txBox="1"/>
          <p:nvPr/>
        </p:nvSpPr>
        <p:spPr>
          <a:xfrm>
            <a:off x="2502194" y="643466"/>
            <a:ext cx="1865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>
                    <a:lumMod val="50000"/>
                  </a:schemeClr>
                </a:solidFill>
              </a:rPr>
              <a:t>Karolína Veselá</a:t>
            </a:r>
          </a:p>
          <a:p>
            <a:pPr algn="ctr"/>
            <a:r>
              <a:rPr lang="cs-CZ" sz="2000" b="1" dirty="0">
                <a:solidFill>
                  <a:schemeClr val="bg1">
                    <a:lumMod val="50000"/>
                  </a:schemeClr>
                </a:solidFill>
              </a:rPr>
              <a:t>M3.A</a:t>
            </a:r>
          </a:p>
          <a:p>
            <a:pPr algn="ctr"/>
            <a:r>
              <a:rPr lang="cs-CZ" sz="2000" b="1" dirty="0">
                <a:solidFill>
                  <a:schemeClr val="bg1">
                    <a:lumMod val="50000"/>
                  </a:schemeClr>
                </a:solidFill>
              </a:rPr>
              <a:t>22. června 2022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98669-E4F2-5B05-97E8-CA2216D3B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6808"/>
            <a:ext cx="5109950" cy="9566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4A4A4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MALLOW</a:t>
            </a:r>
          </a:p>
        </p:txBody>
      </p:sp>
      <p:pic>
        <p:nvPicPr>
          <p:cNvPr id="12" name="Obrázek 11" descr="Obsah obrázku obloha, tráva, exteriér, budova&#10;&#10;Popis byl vytvořen automaticky">
            <a:extLst>
              <a:ext uri="{FF2B5EF4-FFF2-40B4-BE49-F238E27FC236}">
                <a16:creationId xmlns:a16="http://schemas.microsoft.com/office/drawing/2014/main" id="{CD9A290E-E78C-B097-018C-339C3AF08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3" r="-1" b="19167"/>
          <a:stretch/>
        </p:blipFill>
        <p:spPr>
          <a:xfrm>
            <a:off x="5" y="881953"/>
            <a:ext cx="3664827" cy="2310286"/>
          </a:xfrm>
          <a:prstGeom prst="rect">
            <a:avLst/>
          </a:prstGeom>
        </p:spPr>
      </p:pic>
      <p:sp>
        <p:nvSpPr>
          <p:cNvPr id="31" name="Freeform: Shape 20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4" name="Obrázek 13" descr="Obsah obrázku interiér, život, místnost, strop&#10;&#10;Popis byl vytvořen automaticky">
            <a:extLst>
              <a:ext uri="{FF2B5EF4-FFF2-40B4-BE49-F238E27FC236}">
                <a16:creationId xmlns:a16="http://schemas.microsoft.com/office/drawing/2014/main" id="{B33DFD1C-DA6F-2925-2E75-68D459AAEC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5" r="-3" b="28306"/>
          <a:stretch/>
        </p:blipFill>
        <p:spPr>
          <a:xfrm>
            <a:off x="4257921" y="-1"/>
            <a:ext cx="4051910" cy="3192239"/>
          </a:xfrm>
          <a:prstGeom prst="rect">
            <a:avLst/>
          </a:prstGeom>
        </p:spPr>
      </p:pic>
      <p:pic>
        <p:nvPicPr>
          <p:cNvPr id="16" name="Obrázek 15" descr="Obsah obrázku obloha, exteriér, vlak, směr&#10;&#10;Popis byl vytvořen automaticky">
            <a:extLst>
              <a:ext uri="{FF2B5EF4-FFF2-40B4-BE49-F238E27FC236}">
                <a16:creationId xmlns:a16="http://schemas.microsoft.com/office/drawing/2014/main" id="{54F08B52-37B8-BCD8-9CAF-CBD75F54E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7" r="-3" b="26318"/>
          <a:stretch/>
        </p:blipFill>
        <p:spPr>
          <a:xfrm>
            <a:off x="8479972" y="863600"/>
            <a:ext cx="2830286" cy="1894535"/>
          </a:xfrm>
          <a:prstGeom prst="rect">
            <a:avLst/>
          </a:prstGeom>
        </p:spPr>
      </p:pic>
      <p:sp>
        <p:nvSpPr>
          <p:cNvPr id="32" name="Freeform: Shape 22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51178D2-262D-3F22-DA5C-E9E8C4BC07F9}"/>
              </a:ext>
            </a:extLst>
          </p:cNvPr>
          <p:cNvSpPr txBox="1"/>
          <p:nvPr/>
        </p:nvSpPr>
        <p:spPr>
          <a:xfrm>
            <a:off x="680086" y="4397145"/>
            <a:ext cx="6632119" cy="269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4A4A4A"/>
                </a:solidFill>
              </a:rPr>
              <a:t>město</a:t>
            </a:r>
            <a:r>
              <a:rPr lang="en-US" sz="2000" b="1" dirty="0">
                <a:solidFill>
                  <a:srgbClr val="4A4A4A"/>
                </a:solidFill>
              </a:rPr>
              <a:t> v </a:t>
            </a:r>
            <a:r>
              <a:rPr lang="en-US" sz="2000" b="1" dirty="0" err="1">
                <a:solidFill>
                  <a:srgbClr val="4A4A4A"/>
                </a:solidFill>
              </a:rPr>
              <a:t>hrabství</a:t>
            </a:r>
            <a:r>
              <a:rPr lang="en-US" sz="2000" b="1" dirty="0">
                <a:solidFill>
                  <a:srgbClr val="4A4A4A"/>
                </a:solidFill>
              </a:rPr>
              <a:t> Cork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4A4A4A"/>
                </a:solidFill>
              </a:rPr>
              <a:t>nachází</a:t>
            </a:r>
            <a:r>
              <a:rPr lang="en-US" sz="2000" b="1" dirty="0">
                <a:solidFill>
                  <a:srgbClr val="4A4A4A"/>
                </a:solidFill>
              </a:rPr>
              <a:t> se </a:t>
            </a:r>
            <a:r>
              <a:rPr lang="en-US" sz="2000" b="1" dirty="0" err="1">
                <a:solidFill>
                  <a:srgbClr val="4A4A4A"/>
                </a:solidFill>
              </a:rPr>
              <a:t>zde</a:t>
            </a:r>
            <a:r>
              <a:rPr lang="en-US" sz="2000" b="1" dirty="0">
                <a:solidFill>
                  <a:srgbClr val="4A4A4A"/>
                </a:solidFill>
              </a:rPr>
              <a:t> </a:t>
            </a:r>
            <a:r>
              <a:rPr lang="en-US" sz="2000" b="1" dirty="0" err="1">
                <a:solidFill>
                  <a:srgbClr val="4A4A4A"/>
                </a:solidFill>
              </a:rPr>
              <a:t>úřady</a:t>
            </a:r>
            <a:r>
              <a:rPr lang="en-US" sz="2000" b="1" dirty="0">
                <a:solidFill>
                  <a:srgbClr val="4A4A4A"/>
                </a:solidFill>
              </a:rPr>
              <a:t> </a:t>
            </a:r>
            <a:r>
              <a:rPr lang="en-US" sz="2000" b="1" dirty="0" err="1">
                <a:solidFill>
                  <a:srgbClr val="4A4A4A"/>
                </a:solidFill>
              </a:rPr>
              <a:t>rady</a:t>
            </a:r>
            <a:r>
              <a:rPr lang="en-US" sz="2000" b="1" dirty="0">
                <a:solidFill>
                  <a:srgbClr val="4A4A4A"/>
                </a:solidFill>
              </a:rPr>
              <a:t> </a:t>
            </a:r>
            <a:r>
              <a:rPr lang="en-US" sz="2000" b="1" dirty="0" err="1">
                <a:solidFill>
                  <a:srgbClr val="4A4A4A"/>
                </a:solidFill>
              </a:rPr>
              <a:t>hrabství</a:t>
            </a:r>
            <a:r>
              <a:rPr lang="en-US" sz="2000" b="1" dirty="0">
                <a:solidFill>
                  <a:srgbClr val="4A4A4A"/>
                </a:solidFill>
              </a:rPr>
              <a:t> Cork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4A4A4A"/>
                </a:solidFill>
              </a:rPr>
              <a:t>hlavní</a:t>
            </a:r>
            <a:r>
              <a:rPr lang="en-US" sz="2000" b="1" dirty="0">
                <a:solidFill>
                  <a:srgbClr val="4A4A4A"/>
                </a:solidFill>
              </a:rPr>
              <a:t> </a:t>
            </a:r>
            <a:r>
              <a:rPr lang="en-US" sz="2000" b="1" dirty="0" err="1">
                <a:solidFill>
                  <a:srgbClr val="4A4A4A"/>
                </a:solidFill>
              </a:rPr>
              <a:t>ulice</a:t>
            </a:r>
            <a:r>
              <a:rPr lang="en-US" sz="2000" b="1" dirty="0">
                <a:solidFill>
                  <a:srgbClr val="4A4A4A"/>
                </a:solidFill>
              </a:rPr>
              <a:t> se </a:t>
            </a:r>
            <a:r>
              <a:rPr lang="en-US" sz="2000" b="1" dirty="0" err="1">
                <a:solidFill>
                  <a:srgbClr val="4A4A4A"/>
                </a:solidFill>
              </a:rPr>
              <a:t>nazývá</a:t>
            </a:r>
            <a:r>
              <a:rPr lang="en-US" sz="2000" b="1" dirty="0">
                <a:solidFill>
                  <a:srgbClr val="4A4A4A"/>
                </a:solidFill>
              </a:rPr>
              <a:t> </a:t>
            </a:r>
            <a:r>
              <a:rPr lang="en-US" sz="2000" b="1" u="sng" dirty="0">
                <a:solidFill>
                  <a:srgbClr val="4A4A4A"/>
                </a:solidFill>
              </a:rPr>
              <a:t>Davis Street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4A4A4A"/>
                </a:solidFill>
              </a:rPr>
              <a:t>významné</a:t>
            </a:r>
            <a:r>
              <a:rPr lang="en-US" sz="2000" b="1" dirty="0">
                <a:solidFill>
                  <a:srgbClr val="4A4A4A"/>
                </a:solidFill>
              </a:rPr>
              <a:t> </a:t>
            </a:r>
            <a:r>
              <a:rPr lang="en-US" sz="2000" b="1" dirty="0" err="1">
                <a:solidFill>
                  <a:srgbClr val="4A4A4A"/>
                </a:solidFill>
              </a:rPr>
              <a:t>zemědělství</a:t>
            </a:r>
            <a:endParaRPr lang="en-US" sz="2000" b="1" dirty="0">
              <a:solidFill>
                <a:srgbClr val="4A4A4A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" name="Obrázek 9" descr="Obsah obrázku budova, tráva, exteriér, kámen&#10;&#10;Popis byl vytvořen automaticky">
            <a:extLst>
              <a:ext uri="{FF2B5EF4-FFF2-40B4-BE49-F238E27FC236}">
                <a16:creationId xmlns:a16="http://schemas.microsoft.com/office/drawing/2014/main" id="{71A1C8C5-6D65-8612-A357-BD1EC9001D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8972"/>
          <a:stretch/>
        </p:blipFill>
        <p:spPr>
          <a:xfrm>
            <a:off x="6243851" y="3338001"/>
            <a:ext cx="2065980" cy="2507628"/>
          </a:xfrm>
          <a:prstGeom prst="rect">
            <a:avLst/>
          </a:prstGeom>
        </p:spPr>
      </p:pic>
      <p:pic>
        <p:nvPicPr>
          <p:cNvPr id="8" name="Obrázek 7" descr="Obsah obrázku obloha, exteriér, země, směr&#10;&#10;Popis byl vytvořen automaticky">
            <a:extLst>
              <a:ext uri="{FF2B5EF4-FFF2-40B4-BE49-F238E27FC236}">
                <a16:creationId xmlns:a16="http://schemas.microsoft.com/office/drawing/2014/main" id="{DB1538CC-D814-D349-87D3-4E561BECE8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" r="3" b="27449"/>
          <a:stretch/>
        </p:blipFill>
        <p:spPr>
          <a:xfrm>
            <a:off x="8937688" y="2919002"/>
            <a:ext cx="3254312" cy="2940275"/>
          </a:xfrm>
          <a:prstGeom prst="rect">
            <a:avLst/>
          </a:prstGeom>
        </p:spPr>
      </p:pic>
      <p:sp>
        <p:nvSpPr>
          <p:cNvPr id="33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174D2E0F-0BA1-09CE-759F-518BBE5F1C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3859" b="4035"/>
          <a:stretch/>
        </p:blipFill>
        <p:spPr>
          <a:xfrm>
            <a:off x="-11675" y="-10775"/>
            <a:ext cx="1803638" cy="7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30762FD-154B-435D-880D-07A0CC28E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9A65C25-95CE-4809-957E-1D6EE3CC4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354324" y="-2665475"/>
            <a:ext cx="5486400" cy="1218895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F30CE3D-D11B-109D-55A7-53A64A70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75" y="4120823"/>
            <a:ext cx="5807575" cy="22643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kern="1200" dirty="0">
                <a:latin typeface="Aharoni" panose="02010803020104030203" pitchFamily="2" charset="-79"/>
                <a:cs typeface="Aharoni" panose="02010803020104030203" pitchFamily="2" charset="-79"/>
              </a:rPr>
              <a:t>HIBERNIAN HOTEL LEISURE CENTRE</a:t>
            </a:r>
          </a:p>
        </p:txBody>
      </p:sp>
      <p:pic>
        <p:nvPicPr>
          <p:cNvPr id="12" name="Obrázek 11" descr="Obsah obrázku patro, osoba, interiér, lidé&#10;&#10;Popis byl vytvořen automaticky">
            <a:extLst>
              <a:ext uri="{FF2B5EF4-FFF2-40B4-BE49-F238E27FC236}">
                <a16:creationId xmlns:a16="http://schemas.microsoft.com/office/drawing/2014/main" id="{98CEAFCC-E536-7DEB-2115-B3FA32FB6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3" t="3691" r="22827"/>
          <a:stretch/>
        </p:blipFill>
        <p:spPr>
          <a:xfrm>
            <a:off x="-110836" y="0"/>
            <a:ext cx="3164812" cy="3657600"/>
          </a:xfrm>
          <a:prstGeom prst="rect">
            <a:avLst/>
          </a:prstGeom>
        </p:spPr>
      </p:pic>
      <p:pic>
        <p:nvPicPr>
          <p:cNvPr id="10" name="Obrázek 9" descr="Obsah obrázku text, exteriér, silnice, scéna&#10;&#10;Popis byl vytvořen automaticky">
            <a:extLst>
              <a:ext uri="{FF2B5EF4-FFF2-40B4-BE49-F238E27FC236}">
                <a16:creationId xmlns:a16="http://schemas.microsoft.com/office/drawing/2014/main" id="{71DE262F-6423-D493-ADA3-332F17EA78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6" r="23197"/>
          <a:stretch/>
        </p:blipFill>
        <p:spPr>
          <a:xfrm>
            <a:off x="3037867" y="10"/>
            <a:ext cx="3059517" cy="3657590"/>
          </a:xfrm>
          <a:prstGeom prst="rect">
            <a:avLst/>
          </a:prstGeom>
        </p:spPr>
      </p:pic>
      <p:pic>
        <p:nvPicPr>
          <p:cNvPr id="8" name="Obrázek 7" descr="Obsah obrázku interiér, patro, nábytek, kobereček&#10;&#10;Popis byl vytvořen automaticky">
            <a:extLst>
              <a:ext uri="{FF2B5EF4-FFF2-40B4-BE49-F238E27FC236}">
                <a16:creationId xmlns:a16="http://schemas.microsoft.com/office/drawing/2014/main" id="{738D674D-5EE5-2FFC-5C36-4A52F8354E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7" r="29633"/>
          <a:stretch/>
        </p:blipFill>
        <p:spPr>
          <a:xfrm>
            <a:off x="6096000" y="10"/>
            <a:ext cx="3048000" cy="3657590"/>
          </a:xfrm>
          <a:prstGeom prst="rect">
            <a:avLst/>
          </a:prstGeom>
        </p:spPr>
      </p:pic>
      <p:pic>
        <p:nvPicPr>
          <p:cNvPr id="6" name="Obrázek 5" descr="Obsah obrázku budova, exteriér, obloha, dům&#10;&#10;Popis byl vytvořen automaticky">
            <a:extLst>
              <a:ext uri="{FF2B5EF4-FFF2-40B4-BE49-F238E27FC236}">
                <a16:creationId xmlns:a16="http://schemas.microsoft.com/office/drawing/2014/main" id="{458F91C5-2834-DCC2-202B-AE43FF3B4A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85" r="12015"/>
          <a:stretch/>
        </p:blipFill>
        <p:spPr>
          <a:xfrm>
            <a:off x="9144000" y="10"/>
            <a:ext cx="3048000" cy="36575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27B3C0B-F2E6-7C7C-6716-633FE2F021CD}"/>
              </a:ext>
            </a:extLst>
          </p:cNvPr>
          <p:cNvSpPr txBox="1"/>
          <p:nvPr/>
        </p:nvSpPr>
        <p:spPr>
          <a:xfrm>
            <a:off x="6310495" y="4215426"/>
            <a:ext cx="5878456" cy="238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/>
              <a:t>zkráceně</a:t>
            </a:r>
            <a:r>
              <a:rPr lang="en-US" sz="2600" b="1" dirty="0"/>
              <a:t> </a:t>
            </a:r>
            <a:r>
              <a:rPr lang="en-US" sz="2600" b="1" dirty="0" err="1"/>
              <a:t>HiB</a:t>
            </a:r>
            <a:r>
              <a:rPr lang="en-US" sz="2600" b="1" dirty="0"/>
              <a:t> hotel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Leisure </a:t>
            </a:r>
            <a:r>
              <a:rPr lang="en-US" sz="2600" b="1" dirty="0" err="1"/>
              <a:t>centre</a:t>
            </a:r>
            <a:r>
              <a:rPr lang="en-US" sz="2600" b="1" dirty="0"/>
              <a:t> - </a:t>
            </a:r>
            <a:r>
              <a:rPr lang="en-US" sz="2600" b="1" dirty="0" err="1"/>
              <a:t>část</a:t>
            </a:r>
            <a:r>
              <a:rPr lang="en-US" sz="2600" b="1" dirty="0"/>
              <a:t> </a:t>
            </a:r>
            <a:r>
              <a:rPr lang="en-US" sz="2600" b="1" dirty="0" err="1"/>
              <a:t>hotelu</a:t>
            </a:r>
            <a:r>
              <a:rPr lang="en-US" sz="2600" b="1" dirty="0"/>
              <a:t>, </a:t>
            </a:r>
            <a:r>
              <a:rPr lang="en-US" sz="2600" b="1" dirty="0" err="1"/>
              <a:t>kde</a:t>
            </a:r>
            <a:r>
              <a:rPr lang="en-US" sz="2600" b="1" dirty="0"/>
              <a:t> se </a:t>
            </a:r>
            <a:r>
              <a:rPr lang="en-US" sz="2600" b="1" dirty="0" err="1"/>
              <a:t>nachází</a:t>
            </a:r>
            <a:r>
              <a:rPr lang="en-US" sz="2600" b="1" dirty="0"/>
              <a:t> </a:t>
            </a:r>
            <a:r>
              <a:rPr lang="en-US" sz="2600" b="1" dirty="0" err="1"/>
              <a:t>bazén</a:t>
            </a:r>
            <a:r>
              <a:rPr lang="en-US" sz="2600" b="1" dirty="0"/>
              <a:t>, fitness a </a:t>
            </a:r>
            <a:r>
              <a:rPr lang="en-US" sz="2600" b="1" dirty="0" err="1"/>
              <a:t>relaxační</a:t>
            </a:r>
            <a:r>
              <a:rPr lang="en-US" sz="2600" b="1" dirty="0"/>
              <a:t> </a:t>
            </a:r>
            <a:r>
              <a:rPr lang="en-US" sz="2600" b="1" dirty="0" err="1"/>
              <a:t>místnosti</a:t>
            </a:r>
            <a:endParaRPr lang="en-US" sz="2600" b="1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/>
              <a:t>bazén</a:t>
            </a:r>
            <a:r>
              <a:rPr lang="en-US" sz="2600" b="1" dirty="0"/>
              <a:t> je </a:t>
            </a:r>
            <a:r>
              <a:rPr lang="en-US" sz="2600" b="1" dirty="0" err="1"/>
              <a:t>přístupný</a:t>
            </a:r>
            <a:r>
              <a:rPr lang="en-US" sz="2600" b="1" dirty="0"/>
              <a:t> </a:t>
            </a:r>
            <a:r>
              <a:rPr lang="en-US" sz="2600" b="1" dirty="0" err="1"/>
              <a:t>veřejnosti</a:t>
            </a:r>
            <a:r>
              <a:rPr lang="en-US" sz="2600" b="1" dirty="0"/>
              <a:t>, </a:t>
            </a:r>
            <a:r>
              <a:rPr lang="en-US" sz="2600" b="1" dirty="0" err="1"/>
              <a:t>nejen</a:t>
            </a:r>
            <a:r>
              <a:rPr lang="en-US" sz="2600" b="1" dirty="0"/>
              <a:t> </a:t>
            </a:r>
            <a:r>
              <a:rPr lang="en-US" sz="2600" b="1" dirty="0" err="1"/>
              <a:t>ubytovaným</a:t>
            </a:r>
            <a:endParaRPr lang="en-US" sz="2600" b="1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hotel </a:t>
            </a:r>
            <a:r>
              <a:rPr lang="en-US" sz="2600" b="1" dirty="0" err="1"/>
              <a:t>obsahuje</a:t>
            </a:r>
            <a:r>
              <a:rPr lang="en-US" sz="2600" b="1" dirty="0"/>
              <a:t> 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restauraci</a:t>
            </a:r>
            <a:r>
              <a:rPr lang="en-US" sz="2600" b="1" dirty="0"/>
              <a:t> a </a:t>
            </a:r>
            <a:r>
              <a:rPr lang="en-US" sz="2600" b="1" dirty="0" err="1"/>
              <a:t>jídelnu</a:t>
            </a:r>
            <a:r>
              <a:rPr lang="en-US" sz="2600" b="1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C911F9-CD35-4434-84C1-AC1412DA7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596EF18-11A7-23B6-873F-7407B9D9BAAF}"/>
              </a:ext>
            </a:extLst>
          </p:cNvPr>
          <p:cNvSpPr txBox="1"/>
          <p:nvPr/>
        </p:nvSpPr>
        <p:spPr>
          <a:xfrm>
            <a:off x="10485186" y="3705824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Mentor: Natalie</a:t>
            </a:r>
          </a:p>
        </p:txBody>
      </p:sp>
    </p:spTree>
    <p:extLst>
      <p:ext uri="{BB962C8B-B14F-4D97-AF65-F5344CB8AC3E}">
        <p14:creationId xmlns:p14="http://schemas.microsoft.com/office/powerpoint/2010/main" val="2079859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02577D6-4808-4C1C-95AE-77B22FB42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text, přeplněné, regál&#10;&#10;Popis byl vytvořen automaticky">
            <a:extLst>
              <a:ext uri="{FF2B5EF4-FFF2-40B4-BE49-F238E27FC236}">
                <a16:creationId xmlns:a16="http://schemas.microsoft.com/office/drawing/2014/main" id="{0222F690-23B8-0D10-457E-683B39293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r="19619" b="2"/>
          <a:stretch/>
        </p:blipFill>
        <p:spPr>
          <a:xfrm rot="5400000">
            <a:off x="-16692" y="16091"/>
            <a:ext cx="3429601" cy="339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62FB2094-50E3-EA2A-9C86-16A6B7AE6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23886" b="2"/>
          <a:stretch/>
        </p:blipFill>
        <p:spPr>
          <a:xfrm rot="5400000">
            <a:off x="-23680" y="3450267"/>
            <a:ext cx="3443578" cy="339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04FD9E-E2D8-49EE-807F-30306010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701" y="685800"/>
            <a:ext cx="4083788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E85946-C94B-80A8-1007-AB23C861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193" y="-825529"/>
            <a:ext cx="5154804" cy="25348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59595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NÁPLŇ PRÁCE </a:t>
            </a:r>
          </a:p>
        </p:txBody>
      </p:sp>
      <p:pic>
        <p:nvPicPr>
          <p:cNvPr id="9" name="Obrázek 8" descr="Obsah obrázku text, interiér&#10;&#10;Popis byl vytvořen automaticky">
            <a:extLst>
              <a:ext uri="{FF2B5EF4-FFF2-40B4-BE49-F238E27FC236}">
                <a16:creationId xmlns:a16="http://schemas.microsoft.com/office/drawing/2014/main" id="{8AF2392B-310F-63E6-FED7-6B733693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r="15962" b="-1"/>
          <a:stretch/>
        </p:blipFill>
        <p:spPr>
          <a:xfrm rot="5400000">
            <a:off x="8803192" y="37781"/>
            <a:ext cx="3426589" cy="335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text, interiér, osoba, přenosný počítač&#10;&#10;Popis byl vytvořen automaticky">
            <a:extLst>
              <a:ext uri="{FF2B5EF4-FFF2-40B4-BE49-F238E27FC236}">
                <a16:creationId xmlns:a16="http://schemas.microsoft.com/office/drawing/2014/main" id="{496FE480-E62A-4D13-814D-965963C01A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9" r="-1" b="-1"/>
          <a:stretch/>
        </p:blipFill>
        <p:spPr>
          <a:xfrm>
            <a:off x="8840973" y="3426592"/>
            <a:ext cx="3351026" cy="344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8A7A67C-20A6-5EE1-DE9F-9CAAE41A4DB1}"/>
              </a:ext>
            </a:extLst>
          </p:cNvPr>
          <p:cNvSpPr txBox="1"/>
          <p:nvPr/>
        </p:nvSpPr>
        <p:spPr>
          <a:xfrm>
            <a:off x="4420486" y="1898452"/>
            <a:ext cx="33962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000" b="1" dirty="0">
                <a:solidFill>
                  <a:srgbClr val="595959"/>
                </a:solidFill>
                <a:effectLst/>
              </a:rPr>
              <a:t>PRÁCE NA RECEPCI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595959"/>
                </a:solidFill>
                <a:effectLst/>
              </a:rPr>
              <a:t> - administrativní práce 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595959"/>
                </a:solidFill>
                <a:effectLst/>
              </a:rPr>
              <a:t> - vedení kartotéky klientů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595959"/>
                </a:solidFill>
                <a:effectLst/>
              </a:rPr>
              <a:t> - komunikace a péče o hosty</a:t>
            </a:r>
          </a:p>
          <a:p>
            <a:pPr>
              <a:lnSpc>
                <a:spcPct val="150000"/>
              </a:lnSpc>
            </a:pPr>
            <a:endParaRPr lang="cs-CZ" sz="2000" b="1" dirty="0">
              <a:solidFill>
                <a:srgbClr val="595959"/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cs-CZ" sz="2000" b="1" dirty="0">
                <a:solidFill>
                  <a:srgbClr val="595959"/>
                </a:solidFill>
                <a:effectLst/>
              </a:rPr>
              <a:t>PRÁCE V RELAXAČNÍ ZÓNĚ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595959"/>
                </a:solidFill>
                <a:effectLst/>
              </a:rPr>
              <a:t> - dozor nad provozem bazénu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595959"/>
                </a:solidFill>
              </a:rPr>
              <a:t> - kontrola pH a Cl v bazénu</a:t>
            </a:r>
            <a:endParaRPr lang="cs-CZ" sz="2000" b="1" dirty="0">
              <a:solidFill>
                <a:srgbClr val="595959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595959"/>
                </a:solidFill>
                <a:effectLst/>
              </a:rPr>
              <a:t> - příprava pro plavecké kurzy</a:t>
            </a:r>
          </a:p>
          <a:p>
            <a:br>
              <a:rPr lang="cs-CZ" dirty="0">
                <a:effectLst/>
              </a:rPr>
            </a:br>
            <a:endParaRPr lang="cs-CZ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48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oha, exteriér, osoba&#10;&#10;Popis byl vytvořen automaticky">
            <a:extLst>
              <a:ext uri="{FF2B5EF4-FFF2-40B4-BE49-F238E27FC236}">
                <a16:creationId xmlns:a16="http://schemas.microsoft.com/office/drawing/2014/main" id="{07343893-5891-919B-7E3D-1E11CBD96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7343CC-0C06-0C5B-C250-00630B3D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28" y="-1334510"/>
            <a:ext cx="10086109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ln w="285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VOLNOČASOVÉ AKTIVITY</a:t>
            </a:r>
          </a:p>
        </p:txBody>
      </p:sp>
    </p:spTree>
    <p:extLst>
      <p:ext uri="{BB962C8B-B14F-4D97-AF65-F5344CB8AC3E}">
        <p14:creationId xmlns:p14="http://schemas.microsoft.com/office/powerpoint/2010/main" val="160270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5BDD038-F345-433A-B715-30DEEC1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89AF2A-4ED1-4E6B-907C-ED98F10E7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825541-EBE5-3BDC-5B9C-6630A977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014316"/>
            <a:ext cx="6857999" cy="77071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kern="1200" dirty="0">
                <a:solidFill>
                  <a:srgbClr val="5974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CLIFFS OF MOHER</a:t>
            </a:r>
            <a:br>
              <a:rPr lang="cs-CZ" sz="4800" kern="1200" dirty="0">
                <a:solidFill>
                  <a:srgbClr val="5974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cs-CZ" sz="4800" dirty="0">
                <a:solidFill>
                  <a:srgbClr val="5974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sz="4800" kern="1200" dirty="0">
                <a:solidFill>
                  <a:srgbClr val="5974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cs-CZ" sz="4800" dirty="0">
                <a:solidFill>
                  <a:srgbClr val="5974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kern="1200" dirty="0">
                <a:solidFill>
                  <a:srgbClr val="59742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LAHINCH BEACH</a:t>
            </a:r>
          </a:p>
        </p:txBody>
      </p:sp>
      <p:pic>
        <p:nvPicPr>
          <p:cNvPr id="10" name="Obrázek 9" descr="Obsah obrázku obloha, exteriér, budova, kámen&#10;&#10;Popis byl vytvořen automaticky">
            <a:extLst>
              <a:ext uri="{FF2B5EF4-FFF2-40B4-BE49-F238E27FC236}">
                <a16:creationId xmlns:a16="http://schemas.microsoft.com/office/drawing/2014/main" id="{2BA4750B-F40A-1DC2-D1D2-72DAE7F8F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1536"/>
          <a:stretch/>
        </p:blipFill>
        <p:spPr>
          <a:xfrm>
            <a:off x="3057846" y="-13662"/>
            <a:ext cx="3067990" cy="4616794"/>
          </a:xfrm>
          <a:custGeom>
            <a:avLst/>
            <a:gdLst/>
            <a:ahLst/>
            <a:cxnLst/>
            <a:rect l="l" t="t" r="r" b="b"/>
            <a:pathLst>
              <a:path w="3067990" h="4616794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</p:spPr>
      </p:pic>
      <p:pic>
        <p:nvPicPr>
          <p:cNvPr id="8" name="Obrázek 7" descr="Obsah obrázku exteriér, obloha, voda, příroda&#10;&#10;Popis byl vytvořen automaticky">
            <a:extLst>
              <a:ext uri="{FF2B5EF4-FFF2-40B4-BE49-F238E27FC236}">
                <a16:creationId xmlns:a16="http://schemas.microsoft.com/office/drawing/2014/main" id="{21DB68CF-BF13-3B9E-F371-CD2F8F472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1"/>
          <a:stretch/>
        </p:blipFill>
        <p:spPr>
          <a:xfrm>
            <a:off x="1" y="-13662"/>
            <a:ext cx="3067990" cy="4486402"/>
          </a:xfrm>
          <a:custGeom>
            <a:avLst/>
            <a:gdLst/>
            <a:ahLst/>
            <a:cxnLst/>
            <a:rect l="l" t="t" r="r" b="b"/>
            <a:pathLst>
              <a:path w="3067990" h="4486402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</p:spPr>
      </p:pic>
      <p:pic>
        <p:nvPicPr>
          <p:cNvPr id="12" name="Obrázek 11" descr="Obsah obrázku obloha, exteriér, tráva, příroda&#10;&#10;Popis byl vytvořen automaticky">
            <a:extLst>
              <a:ext uri="{FF2B5EF4-FFF2-40B4-BE49-F238E27FC236}">
                <a16:creationId xmlns:a16="http://schemas.microsoft.com/office/drawing/2014/main" id="{1C4B4B9E-87F5-5310-02CE-6DB766EE38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4" b="4"/>
          <a:stretch/>
        </p:blipFill>
        <p:spPr>
          <a:xfrm>
            <a:off x="9124010" y="469558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</p:spPr>
      </p:pic>
      <p:pic>
        <p:nvPicPr>
          <p:cNvPr id="14" name="Obrázek 13" descr="Obsah obrázku tráva, exteriér, obloha, voda&#10;&#10;Popis byl vytvořen automaticky">
            <a:extLst>
              <a:ext uri="{FF2B5EF4-FFF2-40B4-BE49-F238E27FC236}">
                <a16:creationId xmlns:a16="http://schemas.microsoft.com/office/drawing/2014/main" id="{0AE80A12-0B67-2923-0D95-0CC0513E2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" r="4" b="4"/>
          <a:stretch/>
        </p:blipFill>
        <p:spPr>
          <a:xfrm>
            <a:off x="6095999" y="1278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36B5E1-EB14-2AF3-CFCE-9D4CC14D8284}"/>
              </a:ext>
            </a:extLst>
          </p:cNvPr>
          <p:cNvSpPr txBox="1"/>
          <p:nvPr/>
        </p:nvSpPr>
        <p:spPr>
          <a:xfrm>
            <a:off x="7450244" y="5520510"/>
            <a:ext cx="3889270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597428"/>
                </a:solidFill>
              </a:rPr>
              <a:t>výlet v rámci ERASMU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597428"/>
                </a:solidFill>
              </a:rPr>
              <a:t>návštěva útesů a nedaleké pláže</a:t>
            </a:r>
          </a:p>
        </p:txBody>
      </p:sp>
    </p:spTree>
    <p:extLst>
      <p:ext uri="{BB962C8B-B14F-4D97-AF65-F5344CB8AC3E}">
        <p14:creationId xmlns:p14="http://schemas.microsoft.com/office/powerpoint/2010/main" val="221426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2C5A181-E905-4B83-AFEF-B225FF30F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37" y="453918"/>
            <a:ext cx="2144220" cy="1868815"/>
          </a:xfrm>
          <a:prstGeom prst="rect">
            <a:avLst/>
          </a:prstGeom>
          <a:solidFill>
            <a:srgbClr val="56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budova, exteriér, kámen, oblouk&#10;&#10;Popis byl vytvořen automaticky">
            <a:extLst>
              <a:ext uri="{FF2B5EF4-FFF2-40B4-BE49-F238E27FC236}">
                <a16:creationId xmlns:a16="http://schemas.microsoft.com/office/drawing/2014/main" id="{D825A1D5-C5A2-4831-3A7D-99812FC1D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r="-1" b="24308"/>
          <a:stretch/>
        </p:blipFill>
        <p:spPr>
          <a:xfrm>
            <a:off x="2759441" y="453918"/>
            <a:ext cx="2128525" cy="1868815"/>
          </a:xfrm>
          <a:prstGeom prst="rect">
            <a:avLst/>
          </a:prstGeom>
        </p:spPr>
      </p:pic>
      <p:pic>
        <p:nvPicPr>
          <p:cNvPr id="11" name="Obrázek 10" descr="Obsah obrázku strom, les, země, exteriér&#10;&#10;Popis byl vytvořen automaticky">
            <a:extLst>
              <a:ext uri="{FF2B5EF4-FFF2-40B4-BE49-F238E27FC236}">
                <a16:creationId xmlns:a16="http://schemas.microsoft.com/office/drawing/2014/main" id="{B5B4846A-5093-AA10-1C6F-DAE4E7945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r="-1" b="19814"/>
          <a:stretch/>
        </p:blipFill>
        <p:spPr>
          <a:xfrm>
            <a:off x="455134" y="2482591"/>
            <a:ext cx="4425623" cy="3918209"/>
          </a:xfrm>
          <a:prstGeom prst="rect">
            <a:avLst/>
          </a:prstGeom>
        </p:spPr>
      </p:pic>
      <p:pic>
        <p:nvPicPr>
          <p:cNvPr id="13" name="Obrázek 12" descr="Obsah obrázku strom, skála, exteriér, příroda&#10;&#10;Popis byl vytvořen automaticky">
            <a:extLst>
              <a:ext uri="{FF2B5EF4-FFF2-40B4-BE49-F238E27FC236}">
                <a16:creationId xmlns:a16="http://schemas.microsoft.com/office/drawing/2014/main" id="{B692D9DE-BEF5-29E6-48E0-22C4067DAD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9" b="5"/>
          <a:stretch/>
        </p:blipFill>
        <p:spPr>
          <a:xfrm>
            <a:off x="5039582" y="455276"/>
            <a:ext cx="2128524" cy="39182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56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690147-8DE8-A400-61BC-A8326F30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64" y="717176"/>
            <a:ext cx="3890683" cy="20798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KILLARNEY NATIONAL PARK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5CA7EE-A5CB-4305-88A0-F94C85A7B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9580" y="4533661"/>
            <a:ext cx="2108279" cy="1867139"/>
          </a:xfrm>
          <a:prstGeom prst="rect">
            <a:avLst/>
          </a:prstGeom>
          <a:solidFill>
            <a:srgbClr val="56583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tráva, exteriér, obloha, park&#10;&#10;Popis byl vytvořen automaticky">
            <a:extLst>
              <a:ext uri="{FF2B5EF4-FFF2-40B4-BE49-F238E27FC236}">
                <a16:creationId xmlns:a16="http://schemas.microsoft.com/office/drawing/2014/main" id="{57842243-8219-83FF-D089-FD62C4AF5A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2" r="-6" b="-6"/>
          <a:stretch/>
        </p:blipFill>
        <p:spPr>
          <a:xfrm>
            <a:off x="7318437" y="4535267"/>
            <a:ext cx="2136433" cy="1865533"/>
          </a:xfrm>
          <a:prstGeom prst="rect">
            <a:avLst/>
          </a:prstGeom>
        </p:spPr>
      </p:pic>
      <p:pic>
        <p:nvPicPr>
          <p:cNvPr id="9" name="Obrázek 8" descr="Obsah obrázku silnice, obloha, exteriér, tráva&#10;&#10;Popis byl vytvořen automaticky">
            <a:extLst>
              <a:ext uri="{FF2B5EF4-FFF2-40B4-BE49-F238E27FC236}">
                <a16:creationId xmlns:a16="http://schemas.microsoft.com/office/drawing/2014/main" id="{78E781BB-C46D-57A2-39F0-6488619DDD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5" r="-6" b="18078"/>
          <a:stretch/>
        </p:blipFill>
        <p:spPr>
          <a:xfrm>
            <a:off x="9609169" y="4535267"/>
            <a:ext cx="2125631" cy="186553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7373A92-774C-8EDB-0976-CE13B5BEAA80}"/>
              </a:ext>
            </a:extLst>
          </p:cNvPr>
          <p:cNvSpPr txBox="1"/>
          <p:nvPr/>
        </p:nvSpPr>
        <p:spPr>
          <a:xfrm>
            <a:off x="7326931" y="2796987"/>
            <a:ext cx="449119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výlet v rámci ERASMU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návštěva vodopádů </a:t>
            </a:r>
            <a:r>
              <a:rPr lang="cs-CZ" sz="2000" b="1" dirty="0" err="1">
                <a:solidFill>
                  <a:schemeClr val="bg1"/>
                </a:solidFill>
              </a:rPr>
              <a:t>Torc</a:t>
            </a:r>
            <a:r>
              <a:rPr lang="cs-CZ" sz="2000" b="1" dirty="0">
                <a:solidFill>
                  <a:schemeClr val="bg1"/>
                </a:solidFill>
              </a:rPr>
              <a:t>, hrabství </a:t>
            </a:r>
            <a:r>
              <a:rPr lang="cs-CZ" sz="2000" b="1" dirty="0" err="1">
                <a:solidFill>
                  <a:schemeClr val="bg1"/>
                </a:solidFill>
              </a:rPr>
              <a:t>Muckross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Estate</a:t>
            </a:r>
            <a:r>
              <a:rPr lang="cs-CZ" sz="2000" b="1" dirty="0">
                <a:solidFill>
                  <a:schemeClr val="bg1"/>
                </a:solidFill>
              </a:rPr>
              <a:t> a městečka </a:t>
            </a:r>
            <a:r>
              <a:rPr lang="cs-CZ" sz="2000" b="1" dirty="0" err="1">
                <a:solidFill>
                  <a:schemeClr val="bg1"/>
                </a:solidFill>
              </a:rPr>
              <a:t>Killarney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7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exteriér, budova, silnice, obloha&#10;&#10;Popis byl vytvořen automaticky">
            <a:extLst>
              <a:ext uri="{FF2B5EF4-FFF2-40B4-BE49-F238E27FC236}">
                <a16:creationId xmlns:a16="http://schemas.microsoft.com/office/drawing/2014/main" id="{76745336-2D67-4BD1-EC18-62CE2BE14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8" b="31305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1" name="Obrázek 10" descr="Obsah obrázku obloha, silnice, exteriér, ulice&#10;&#10;Popis byl vytvořen automaticky">
            <a:extLst>
              <a:ext uri="{FF2B5EF4-FFF2-40B4-BE49-F238E27FC236}">
                <a16:creationId xmlns:a16="http://schemas.microsoft.com/office/drawing/2014/main" id="{3A8FAECD-F64E-2425-8C0D-D83129943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6" b="29466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Obrázek 6" descr="Obsah obrázku silnice, exteriér, obloha, ulice&#10;&#10;Popis byl vytvořen automaticky">
            <a:extLst>
              <a:ext uri="{FF2B5EF4-FFF2-40B4-BE49-F238E27FC236}">
                <a16:creationId xmlns:a16="http://schemas.microsoft.com/office/drawing/2014/main" id="{A7DE37D3-CA4C-A6FB-1242-0D992679FD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6009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Obrázek 4" descr="Obsah obrázku obloha, exteriér, voda, cestování&#10;&#10;Popis byl vytvořen automaticky">
            <a:extLst>
              <a:ext uri="{FF2B5EF4-FFF2-40B4-BE49-F238E27FC236}">
                <a16:creationId xmlns:a16="http://schemas.microsoft.com/office/drawing/2014/main" id="{4FF45227-1BCD-046F-BA0F-2CBE20815D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3" b="22899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0C4D81-E42C-B20E-F4C6-CBD1A351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7" y="184489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rgbClr val="7B442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CORK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43F29BE-C86A-6418-E290-E8F6BE4D4568}"/>
              </a:ext>
            </a:extLst>
          </p:cNvPr>
          <p:cNvSpPr txBox="1"/>
          <p:nvPr/>
        </p:nvSpPr>
        <p:spPr>
          <a:xfrm>
            <a:off x="4025048" y="2952227"/>
            <a:ext cx="4141903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B4425"/>
                </a:solidFill>
              </a:rPr>
              <a:t>výlet o víkendu se spolužáky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B4425"/>
                </a:solidFill>
              </a:rPr>
              <a:t>návštěva obchodů, náměstí a památek</a:t>
            </a:r>
          </a:p>
        </p:txBody>
      </p:sp>
    </p:spTree>
    <p:extLst>
      <p:ext uri="{BB962C8B-B14F-4D97-AF65-F5344CB8AC3E}">
        <p14:creationId xmlns:p14="http://schemas.microsoft.com/office/powerpoint/2010/main" val="15352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ek 11" descr="Obsah obrázku osoba, exteriér, lidé&#10;&#10;Popis byl vytvořen automaticky">
            <a:extLst>
              <a:ext uri="{FF2B5EF4-FFF2-40B4-BE49-F238E27FC236}">
                <a16:creationId xmlns:a16="http://schemas.microsoft.com/office/drawing/2014/main" id="{540CC1CF-CDE7-4EDC-2D6D-255449352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34" y="230906"/>
            <a:ext cx="4402026" cy="3281940"/>
          </a:xfrm>
          <a:prstGeom prst="rect">
            <a:avLst/>
          </a:prstGeom>
        </p:spPr>
      </p:pic>
      <p:pic>
        <p:nvPicPr>
          <p:cNvPr id="10" name="Obrázek 9" descr="Obsah obrázku exteriér, obloha, tráva, příroda&#10;&#10;Popis byl vytvořen automaticky">
            <a:extLst>
              <a:ext uri="{FF2B5EF4-FFF2-40B4-BE49-F238E27FC236}">
                <a16:creationId xmlns:a16="http://schemas.microsoft.com/office/drawing/2014/main" id="{C1C06179-1B3B-88BC-9B20-9B9C72B95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668" y="221674"/>
            <a:ext cx="2445975" cy="3281940"/>
          </a:xfrm>
          <a:prstGeom prst="rect">
            <a:avLst/>
          </a:prstGeom>
        </p:spPr>
      </p:pic>
      <p:pic>
        <p:nvPicPr>
          <p:cNvPr id="6" name="Obrázek 5" descr="Obsah obrázku osoba, exteriér, skupina, stojící&#10;&#10;Popis byl vytvořen automaticky">
            <a:extLst>
              <a:ext uri="{FF2B5EF4-FFF2-40B4-BE49-F238E27FC236}">
                <a16:creationId xmlns:a16="http://schemas.microsoft.com/office/drawing/2014/main" id="{F2C5B863-5DD4-7107-F516-1955A3686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6"/>
          <a:stretch/>
        </p:blipFill>
        <p:spPr>
          <a:xfrm>
            <a:off x="5048634" y="3571875"/>
            <a:ext cx="2531951" cy="3064452"/>
          </a:xfrm>
          <a:prstGeom prst="rect">
            <a:avLst/>
          </a:prstGeom>
        </p:spPr>
      </p:pic>
      <p:pic>
        <p:nvPicPr>
          <p:cNvPr id="8" name="Obrázek 7" descr="Obsah obrázku obloha, exteriér, osoba, stojící&#10;&#10;Popis byl vytvořen automaticky">
            <a:extLst>
              <a:ext uri="{FF2B5EF4-FFF2-40B4-BE49-F238E27FC236}">
                <a16:creationId xmlns:a16="http://schemas.microsoft.com/office/drawing/2014/main" id="{52D11475-FE65-C848-6CF7-6A7753E8D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05" b="6770"/>
          <a:stretch/>
        </p:blipFill>
        <p:spPr>
          <a:xfrm>
            <a:off x="7665237" y="3571875"/>
            <a:ext cx="1785423" cy="3064450"/>
          </a:xfrm>
          <a:prstGeom prst="rect">
            <a:avLst/>
          </a:prstGeom>
        </p:spPr>
      </p:pic>
      <p:pic>
        <p:nvPicPr>
          <p:cNvPr id="14" name="Obrázek 13" descr="Obsah obrázku strom, exteriér, osoba, příroda&#10;&#10;Popis byl vytvořen automaticky">
            <a:extLst>
              <a:ext uri="{FF2B5EF4-FFF2-40B4-BE49-F238E27FC236}">
                <a16:creationId xmlns:a16="http://schemas.microsoft.com/office/drawing/2014/main" id="{AFAA345F-9D46-EC6B-797D-7D3969ADB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9" r="6749" b="6313"/>
          <a:stretch/>
        </p:blipFill>
        <p:spPr>
          <a:xfrm>
            <a:off x="9541487" y="3571875"/>
            <a:ext cx="2445975" cy="3064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C7AFD58-2FBE-7333-586B-6359325B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2" y="-692730"/>
            <a:ext cx="4336858" cy="3472876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  <a:latin typeface="Arial Black" panose="020B0A04020102020204" pitchFamily="34" charset="0"/>
              </a:rPr>
              <a:t>ZÍSKANÉ DOVEDNOSTI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4B5B128-6B1B-9716-0BB8-F835F385116E}"/>
              </a:ext>
            </a:extLst>
          </p:cNvPr>
          <p:cNvSpPr txBox="1"/>
          <p:nvPr/>
        </p:nvSpPr>
        <p:spPr>
          <a:xfrm>
            <a:off x="37273" y="1788754"/>
            <a:ext cx="4701672" cy="5563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překonání strachu z cizí země a její etikety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procvičení angličtiny a Irského přízvuku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osamostatnění 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přizpůsobení novým věcem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hledání nových přátel cizím jazykem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porozumění a plnění nových úkolů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práce na počítači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zjištění hodnoty peněz a šetření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překonávání strachu z létání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orientace v cizí zemi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bg1"/>
                </a:solidFill>
              </a:rPr>
              <a:t>nebát se zeptat cizího člověka na cestu</a:t>
            </a:r>
          </a:p>
          <a:p>
            <a:pPr>
              <a:lnSpc>
                <a:spcPct val="150000"/>
              </a:lnSpc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2226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D86B9E71939B478826EEE7C782BA34" ma:contentTypeVersion="16" ma:contentTypeDescription="Vytvoří nový dokument" ma:contentTypeScope="" ma:versionID="27e883df85c7e9b85d1aa84219ed4ed3">
  <xsd:schema xmlns:xsd="http://www.w3.org/2001/XMLSchema" xmlns:xs="http://www.w3.org/2001/XMLSchema" xmlns:p="http://schemas.microsoft.com/office/2006/metadata/properties" xmlns:ns3="a7d3786b-d67a-4f62-8b10-aec56e7d777d" xmlns:ns4="854ac56e-bd75-4dde-a807-aa06319b56de" targetNamespace="http://schemas.microsoft.com/office/2006/metadata/properties" ma:root="true" ma:fieldsID="be1d11091e4c7354d4fdf4c658ad85f8" ns3:_="" ns4:_="">
    <xsd:import namespace="a7d3786b-d67a-4f62-8b10-aec56e7d777d"/>
    <xsd:import namespace="854ac56e-bd75-4dde-a807-aa06319b5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3786b-d67a-4f62-8b10-aec56e7d7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ac56e-bd75-4dde-a807-aa06319b5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7d3786b-d67a-4f62-8b10-aec56e7d777d" xsi:nil="true"/>
  </documentManagement>
</p:properties>
</file>

<file path=customXml/itemProps1.xml><?xml version="1.0" encoding="utf-8"?>
<ds:datastoreItem xmlns:ds="http://schemas.openxmlformats.org/officeDocument/2006/customXml" ds:itemID="{C55D96A9-EC60-4DD4-9097-6FC031ACAB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d3786b-d67a-4f62-8b10-aec56e7d777d"/>
    <ds:schemaRef ds:uri="854ac56e-bd75-4dde-a807-aa06319b56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2292B-34B4-49DA-8F76-BC12E0EA5D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EE932B-7AD4-4E62-A6C2-9CCCC3BEDBB2}">
  <ds:schemaRefs>
    <ds:schemaRef ds:uri="854ac56e-bd75-4dde-a807-aa06319b56d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a7d3786b-d67a-4f62-8b10-aec56e7d777d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242</Words>
  <Application>Microsoft Office PowerPoint</Application>
  <PresentationFormat>Širokoúhlá obrazovka</PresentationFormat>
  <Paragraphs>53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Aharoni</vt:lpstr>
      <vt:lpstr>Arial</vt:lpstr>
      <vt:lpstr>Arial Black</vt:lpstr>
      <vt:lpstr>Calibri</vt:lpstr>
      <vt:lpstr>Calibri Light</vt:lpstr>
      <vt:lpstr>Motiv Office</vt:lpstr>
      <vt:lpstr>STÁŽ IRSKO - MALLOW</vt:lpstr>
      <vt:lpstr>MALLOW</vt:lpstr>
      <vt:lpstr>HIBERNIAN HOTEL LEISURE CENTRE</vt:lpstr>
      <vt:lpstr>NÁPLŇ PRÁCE </vt:lpstr>
      <vt:lpstr>VOLNOČASOVÉ AKTIVITY</vt:lpstr>
      <vt:lpstr>CLIFFS OF MOHER +   LAHINCH BEACH</vt:lpstr>
      <vt:lpstr>KILLARNEY NATIONAL PARK</vt:lpstr>
      <vt:lpstr>CORK </vt:lpstr>
      <vt:lpstr>ZÍSKANÉ DOVEDNOSTI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IRSKO - MALLOW</dc:title>
  <dc:creator>Karolína Veselá</dc:creator>
  <cp:lastModifiedBy>Šárka Nedělová</cp:lastModifiedBy>
  <cp:revision>2</cp:revision>
  <dcterms:created xsi:type="dcterms:W3CDTF">2022-06-22T19:30:55Z</dcterms:created>
  <dcterms:modified xsi:type="dcterms:W3CDTF">2023-08-24T11:32:27Z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0x01010062D86B9E71939B478826EEE7C782BA34</vt:lpwstr>
  </property>
</Properties>
</file>